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6858000" cx="12192000"/>
  <p:notesSz cx="6858000" cy="9144000"/>
  <p:embeddedFontLst>
    <p:embeddedFont>
      <p:font typeface="Teko"/>
      <p:regular r:id="rId82"/>
      <p:bold r:id="rId83"/>
    </p:embeddedFont>
    <p:embeddedFont>
      <p:font typeface="Montserrat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8" roundtripDataSignature="AMtx7mgNEDARoXvr13j0bKKXzJmDz6nc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CEF6E8-9E25-4BD1-AE13-5CA38C04B355}">
  <a:tblStyle styleId="{3DCEF6E8-9E25-4BD1-AE13-5CA38C04B3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regular.fntdata"/><Relationship Id="rId83" Type="http://schemas.openxmlformats.org/officeDocument/2006/relationships/font" Target="fonts/Teko-bold.fntdata"/><Relationship Id="rId42" Type="http://schemas.openxmlformats.org/officeDocument/2006/relationships/slide" Target="slides/slide37.xml"/><Relationship Id="rId86" Type="http://schemas.openxmlformats.org/officeDocument/2006/relationships/font" Target="fonts/Montserrat-italic.fntdata"/><Relationship Id="rId41" Type="http://schemas.openxmlformats.org/officeDocument/2006/relationships/slide" Target="slides/slide36.xml"/><Relationship Id="rId85" Type="http://schemas.openxmlformats.org/officeDocument/2006/relationships/font" Target="fonts/Montserrat-bold.fntdata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font" Target="fonts/Montserrat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Teko-regular.fntdata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d327e0ca1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9d327e0ca1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327e0ca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9d327e0ca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d327e0ca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9d327e0ca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d327e0ca1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9d327e0ca1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d327e0ca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9d327e0ca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e1ffabb0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8e1ffabb0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e1ffabb0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8e1ffabb0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e1ffabb0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8e1ffabb0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e1ffabb0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8e1ffabb0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327e0ca1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9d327e0ca1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d327e0ca1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9d327e0ca1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d327e0ca1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9d327e0ca1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d327e0ca1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9d327e0ca1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9d327e0ca1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9d327e0ca1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d327e0ca1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9d327e0ca1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d327e0ca1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9d327e0ca1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9d327e0ca1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9d327e0ca1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9d327e0ca1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9d327e0ca1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d327e0ca1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9d327e0ca1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d327e0ca1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9d327e0ca1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d327e0ca1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9d327e0ca1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d327e0ca1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9d327e0ca1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327e0ca1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9d327e0ca1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d327e0ca1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9d327e0ca1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d327e0ca1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9d327e0ca1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d327e0ca1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9d327e0ca1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9d327e0ca1_0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9d327e0ca1_0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d327e0ca1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9d327e0ca1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d327e0ca1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9d327e0ca1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9d327e0ca1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9d327e0ca1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9d327e0ca1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9d327e0ca1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d327e0ca1_0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9d327e0ca1_0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d327e0ca1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9d327e0ca1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d327e0ca1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9d327e0ca1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d327e0ca1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9d327e0ca1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9d327e0ca1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9d327e0ca1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9daa9064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9daa9064f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9daa9064f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9daa9064f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9daa9064f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9daa9064f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daa9064f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9daa9064f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daa9064f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9daa9064f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daa9064f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9daa9064f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9daa9064f4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9daa9064f4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daa9064f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9daa9064f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daa9064f4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9daa9064f4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daa9064f4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9daa9064f4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daa9064f4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9daa9064f4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daa9064f4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9daa9064f4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daa9064f4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9daa9064f4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9e37659e15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9e37659e15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e37659e1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9e37659e1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e37659e1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9e37659e1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e37659e15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9e37659e15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9e37659e1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9e37659e1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e577b3a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9e577b3a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e577b3a2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9e577b3a2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9e577b3a2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9e577b3a2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9e577b3a2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9e577b3a2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d327e0ca1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9d327e0ca1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9e577b3a2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9e577b3a2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9e577b3a2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9e577b3a2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9e577b3a2f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9e577b3a2f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9e577b3a2f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9e577b3a2f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9e577b3a2f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9e577b3a2f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e577b3a2f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9e577b3a2f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e577b3a2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9e577b3a2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d327e0ca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9d327e0ca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d327e0ca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9d327e0ca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20.png"/><Relationship Id="rId10" Type="http://schemas.openxmlformats.org/officeDocument/2006/relationships/image" Target="../media/image4.png"/><Relationship Id="rId13" Type="http://schemas.openxmlformats.org/officeDocument/2006/relationships/image" Target="../media/image1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5" Type="http://schemas.openxmlformats.org/officeDocument/2006/relationships/image" Target="../media/image15.png"/><Relationship Id="rId14" Type="http://schemas.openxmlformats.org/officeDocument/2006/relationships/image" Target="../media/image16.png"/><Relationship Id="rId17" Type="http://schemas.openxmlformats.org/officeDocument/2006/relationships/image" Target="../media/image17.png"/><Relationship Id="rId16" Type="http://schemas.openxmlformats.org/officeDocument/2006/relationships/image" Target="../media/image5.png"/><Relationship Id="rId5" Type="http://schemas.openxmlformats.org/officeDocument/2006/relationships/image" Target="../media/image22.png"/><Relationship Id="rId19" Type="http://schemas.openxmlformats.org/officeDocument/2006/relationships/image" Target="../media/image2.png"/><Relationship Id="rId6" Type="http://schemas.openxmlformats.org/officeDocument/2006/relationships/image" Target="../media/image8.png"/><Relationship Id="rId18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main.go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Docker &amp; Containerization</a:t>
            </a:r>
            <a:endParaRPr/>
          </a:p>
        </p:txBody>
      </p:sp>
      <p:cxnSp>
        <p:nvCxnSpPr>
          <p:cNvPr id="90" name="Google Shape;90;p1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327e0ca1_0_57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202" name="Google Shape;202;g39d327e0ca1_0_57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Monolitos: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9d327e0ca1_0_57"/>
          <p:cNvSpPr txBox="1"/>
          <p:nvPr/>
        </p:nvSpPr>
        <p:spPr>
          <a:xfrm>
            <a:off x="533401" y="2614175"/>
            <a:ext cx="8539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 exemplo clássico é o WordPress: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 único projeto.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 único banco de dados (geralmente MySQL).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Todos os módulos se comunicam via função (não via rede).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Deploy único: um diretório /var/www/html com o código e pronto.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Ambiente homogêneo: PHP + Apache ou Nginx + MySQL.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Comunicação interna direta: não há APIs entre módulos.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39d327e0ca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901" y="3259900"/>
            <a:ext cx="2814299" cy="147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d327e0ca1_0_2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210" name="Google Shape;210;g39d327e0ca1_0_22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Microsserviços</a:t>
            </a: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9d327e0ca1_0_22"/>
          <p:cNvSpPr txBox="1"/>
          <p:nvPr/>
        </p:nvSpPr>
        <p:spPr>
          <a:xfrm>
            <a:off x="533401" y="2614175"/>
            <a:ext cx="8539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serviço executa uma única função e se comunica com outros serviços por meio de uma interface bem definida.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eles são executados de forma independente, você pode atualizar, modificar, implantar ou escalar cada serviço conforme necessário.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 sistema é dividido em múltiplos serviços independentes, cada um com responsabilidade única e comunicação via rede (REST/gRPC/Eventos).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9d327e0ca1_0_22"/>
          <p:cNvSpPr txBox="1"/>
          <p:nvPr/>
        </p:nvSpPr>
        <p:spPr>
          <a:xfrm>
            <a:off x="7040875" y="6482075"/>
            <a:ext cx="50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https://aws.amazon.com/pt/compare/the-difference-between-monolithic-and-microservices-architecture/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39d327e0ca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726" y="1941375"/>
            <a:ext cx="2814298" cy="28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d327e0ca1_0_3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219" name="Google Shape;219;g39d327e0ca1_0_35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Microsserviços: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9d327e0ca1_0_35"/>
          <p:cNvSpPr txBox="1"/>
          <p:nvPr/>
        </p:nvSpPr>
        <p:spPr>
          <a:xfrm>
            <a:off x="533401" y="2614175"/>
            <a:ext cx="853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Escalabilidade granular.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Deploys independentes.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Tolerância a falhas — um serviço pode cair sem afetar todo o sistema.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Liberdade tecnológica (um serviço pode ser em Go, outro em Python, etc).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Desvantagens: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Complexidade operacional (monitoramento, tracing, logs distribuídos).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Overhead de comunicação entre serviços.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Necessidade de orquestração (Kubernetes, ECS, etc.).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Dificuldade de debugging ponta a ponta.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9d327e0ca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726" y="1941375"/>
            <a:ext cx="2814298" cy="28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327e0ca1_0_9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g39d327e0ca1_0_90"/>
          <p:cNvSpPr txBox="1"/>
          <p:nvPr/>
        </p:nvSpPr>
        <p:spPr>
          <a:xfrm>
            <a:off x="2279698" y="3021150"/>
            <a:ext cx="7023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Físico x VM x Containers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d327e0ca1_0_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33" name="Google Shape;233;g39d327e0ca1_0_0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Servidores Físicos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9d327e0ca1_0_0"/>
          <p:cNvSpPr txBox="1"/>
          <p:nvPr/>
        </p:nvSpPr>
        <p:spPr>
          <a:xfrm>
            <a:off x="533403" y="2471900"/>
            <a:ext cx="3324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 servidor = um sistema operacional + uma aplicação.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Todos os recursos (CPU, memória, disco) eram dedicados a esse sistema.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rodar outra aplicação, era preciso outro servidor físico.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39d327e0c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40" y="1768613"/>
            <a:ext cx="4929185" cy="492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e1ffabb05_0_3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41" name="Google Shape;241;g38e1ffabb05_0_35"/>
          <p:cNvSpPr txBox="1"/>
          <p:nvPr/>
        </p:nvSpPr>
        <p:spPr>
          <a:xfrm>
            <a:off x="5828174" y="1886725"/>
            <a:ext cx="25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Início da Mudança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8e1ffabb05_0_35"/>
          <p:cNvSpPr txBox="1"/>
          <p:nvPr/>
        </p:nvSpPr>
        <p:spPr>
          <a:xfrm>
            <a:off x="533400" y="2417250"/>
            <a:ext cx="4723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Subutilização: boa parte dos recursos de hardware ficava ociosa.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Baixa escalabilidade: adicionar novas aplicações exigia comprar e configurar novos servidores.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 elevado: mais máquinas → mais energia, refrigeração e manutenção.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Dependência do ambiente: atualizar libs ou o sistema operacional podia quebrar a aplicação existente.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Resultado: ambientes caros, lentos e inflexíveis.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8e1ffabb05_0_35"/>
          <p:cNvSpPr txBox="1"/>
          <p:nvPr/>
        </p:nvSpPr>
        <p:spPr>
          <a:xfrm>
            <a:off x="533394" y="1886713"/>
            <a:ext cx="15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8e1ffabb05_0_35"/>
          <p:cNvSpPr txBox="1"/>
          <p:nvPr/>
        </p:nvSpPr>
        <p:spPr>
          <a:xfrm>
            <a:off x="5828175" y="2499375"/>
            <a:ext cx="3324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necessidade de melhor aproveitamento do hardware e isolamento levou à criação da virtualização.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Surgem hipervisores (como VMware, Xen, KVM), permitindo dividir um servidor físico em várias máquinas virtuais independentes.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8e1ffabb0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139" y="3061725"/>
            <a:ext cx="2677409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8e1ffabb05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38" y="3642532"/>
            <a:ext cx="2751413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8e1ffabb05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8600" y="4223313"/>
            <a:ext cx="2100500" cy="6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8e1ffabb05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5175" y="2186775"/>
            <a:ext cx="2187350" cy="7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e1ffabb05_0_2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54" name="Google Shape;254;g38e1ffabb05_0_23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primeira tentativa: Virtualização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8e1ffabb05_0_23"/>
          <p:cNvSpPr txBox="1"/>
          <p:nvPr/>
        </p:nvSpPr>
        <p:spPr>
          <a:xfrm>
            <a:off x="875030" y="2588725"/>
            <a:ext cx="4719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Máquinas virtuais (VMs) permitiram rodar múltiplos sistemas operacionais em um mesmo servidor físico, isolando recursos.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Trouxeram benefícios como melhor aproveitamento de hardware e ambientes independentes, mas com alto custo de CPU, memória e tempo de inicialização.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VM precisava de um sistema operacional completo;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38e1ffabb0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30" y="1776550"/>
            <a:ext cx="4929050" cy="4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e1ffabb05_0_8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62" name="Google Shape;262;g38e1ffabb05_0_8"/>
          <p:cNvSpPr txBox="1"/>
          <p:nvPr/>
        </p:nvSpPr>
        <p:spPr>
          <a:xfrm>
            <a:off x="229475" y="1933575"/>
            <a:ext cx="38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 da Virtualização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8e1ffabb05_0_8"/>
          <p:cNvSpPr txBox="1"/>
          <p:nvPr/>
        </p:nvSpPr>
        <p:spPr>
          <a:xfrm>
            <a:off x="229451" y="2612450"/>
            <a:ext cx="3607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VM executa um sistema operacional completo, além da aplicação.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Isso gera grande sobrecarga de CPU, memória e armazenamento.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ambientes com dezenas de VMs, o custo e a complexidade crescem exponencialmente.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8e1ffabb05_0_8"/>
          <p:cNvSpPr txBox="1"/>
          <p:nvPr/>
        </p:nvSpPr>
        <p:spPr>
          <a:xfrm>
            <a:off x="4164538" y="2612450"/>
            <a:ext cx="332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boot de um SO inteiro leva minutos.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Provisionar ou escalar VMs é um processo demorado e pesado, inviável para pipelines ágeis e microsserviços.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8e1ffabb05_0_8"/>
          <p:cNvSpPr txBox="1"/>
          <p:nvPr/>
        </p:nvSpPr>
        <p:spPr>
          <a:xfrm>
            <a:off x="8009838" y="2612450"/>
            <a:ext cx="3324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Imagens de VMs são grandes e difíceis de mover entre ambientes (dev, staging, produção).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Diferenças de hipervisores ou drivers causam inconsistências.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Ainda existia o famoso problema: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“Funciona na minha VM, mas não na sua.”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e1ffabb05_0_5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71" name="Google Shape;271;g38e1ffabb05_0_53"/>
          <p:cNvSpPr txBox="1"/>
          <p:nvPr/>
        </p:nvSpPr>
        <p:spPr>
          <a:xfrm>
            <a:off x="229475" y="1933575"/>
            <a:ext cx="39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os containers surgiram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8e1ffabb05_0_53"/>
          <p:cNvSpPr txBox="1"/>
          <p:nvPr/>
        </p:nvSpPr>
        <p:spPr>
          <a:xfrm>
            <a:off x="229450" y="2510954"/>
            <a:ext cx="41409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Necessidade de leveza: equipes queriam rodar várias aplicações no mesmo host sem o peso de múltiplos sistemas operacionais.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 por consistência: era essencial garantir que a aplicação rodasse exatamente igual em qualquer ambiente (dev → produção).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Evolução tecnológica: recursos do kernel Linux como namespaces, cgroups e chroot tornaram possível criar isolamento de processos e sistema de arquivos, abrindo espaço para ferramentas como Docker.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8e1ffabb05_0_53"/>
          <p:cNvSpPr txBox="1"/>
          <p:nvPr/>
        </p:nvSpPr>
        <p:spPr>
          <a:xfrm>
            <a:off x="4714961" y="2510950"/>
            <a:ext cx="7384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Namespaces → Isolamento lógico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Criam ambientes separados dentro do mesmo kernel, isolando processos, rede, usuários e sistema de arquivos.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Cada container “acha” que é um sistema independente.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cgroups (Control Groups) → Controle de recursos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Limitam e monitoram CPU, memória, I/O e rede usados por cada container.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Garante performance e evita que um container consuma tudo do host.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chroot + UnionFS → Sistema de arquivos isolado e empilhável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chroot restringe o acesso ao filesystem e o Union File System (OverlayFS) permite camadas reutilizáveis e versionadas.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Cada imagem é composta por camadas que formam o ambiente do container.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8e1ffabb05_0_53"/>
          <p:cNvSpPr txBox="1"/>
          <p:nvPr/>
        </p:nvSpPr>
        <p:spPr>
          <a:xfrm>
            <a:off x="4714961" y="1933575"/>
            <a:ext cx="57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os Containers Funcionam por Dentro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225" y="1679263"/>
            <a:ext cx="4862513" cy="48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81" name="Google Shape;281;p7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Conteinerização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875030" y="2588725"/>
            <a:ext cx="4719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containers nasceram como uma resposta aos limites das máquinas virtuais.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Eles seguem a mesma ideia de isolamento, mas de forma muito mais leve, rápida e portátil.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 container empacota uma aplicação com tudo o que ela precisa para funcionar (bibliotecas, dependências, binários, configurações).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Mas, em vez de rodar um sistema operacional inteiro dentro dele (como nas VMs), o container compartilha o mesmo sistema operacional do host, economizando recursos.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idx="1" type="body"/>
          </p:nvPr>
        </p:nvSpPr>
        <p:spPr>
          <a:xfrm>
            <a:off x="358482" y="656747"/>
            <a:ext cx="4590147" cy="52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 sz="3600">
                <a:solidFill>
                  <a:schemeClr val="lt1"/>
                </a:solidFill>
              </a:rPr>
              <a:t>Sobre mim: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>
                <a:solidFill>
                  <a:schemeClr val="lt1"/>
                </a:solidFill>
              </a:rPr>
              <a:t>Experiência com DevOps e de Segurança Cibernética há 5 anos;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>
                <a:solidFill>
                  <a:schemeClr val="lt1"/>
                </a:solidFill>
              </a:rPr>
              <a:t>Especialista em Cyber Security &amp; Ethical Hacking;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>
                <a:solidFill>
                  <a:schemeClr val="lt1"/>
                </a:solidFill>
              </a:rPr>
              <a:t>Especialista em Desenvolvimento Avançado em Golang.</a:t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pt-BR" sz="1800">
                <a:solidFill>
                  <a:schemeClr val="lt1"/>
                </a:solidFill>
              </a:rPr>
              <a:t>Certificações: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pt-BR" sz="1600">
                <a:solidFill>
                  <a:schemeClr val="lt1"/>
                </a:solidFill>
              </a:rPr>
              <a:t>Furukawa Data Cabling System;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pt-BR" sz="1600">
                <a:solidFill>
                  <a:schemeClr val="lt1"/>
                </a:solidFill>
              </a:rPr>
              <a:t>Certiprof SFPC;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pt-BR" sz="1600">
                <a:solidFill>
                  <a:schemeClr val="lt1"/>
                </a:solidFill>
              </a:rPr>
              <a:t>EXIN ISFS, CISEF;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-"/>
            </a:pPr>
            <a:r>
              <a:rPr lang="pt-BR" sz="1600">
                <a:solidFill>
                  <a:schemeClr val="lt1"/>
                </a:solidFill>
              </a:rPr>
              <a:t>AWS CCP.</a:t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5888089" y="3894317"/>
            <a:ext cx="4590000" cy="2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anos de experiência com Docker;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+200 Containers;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Aplicações em Golang, Python, Java, Node, etc.;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 de Dados &amp; Redis;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Nginx, Haproxy, K6, Jenkins, etc;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5888100" y="1623925"/>
            <a:ext cx="30000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Engenheiro Devops e de Cloud Security;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Líder de Devops e Cloud Security;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Head de Tecnologia da Informação;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d327e0ca1_0_20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 servidor físico aos containers: a revolução na entrega de software:</a:t>
            </a:r>
            <a:endParaRPr/>
          </a:p>
        </p:txBody>
      </p:sp>
      <p:sp>
        <p:nvSpPr>
          <p:cNvPr id="288" name="Google Shape;288;g39d327e0ca1_0_205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Conteinerização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9d327e0ca1_0_205"/>
          <p:cNvSpPr txBox="1"/>
          <p:nvPr/>
        </p:nvSpPr>
        <p:spPr>
          <a:xfrm>
            <a:off x="875030" y="2588725"/>
            <a:ext cx="4719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 container que roda no teu notebook Linux também roda: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Windows (com Docker Desktop),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macO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até em outro Linux no servidor.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 provedores de nuvem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Você pode rodar a mesma imagem Docker: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AWS ECS,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Google Cloud Run,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Azure Container Apps,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 até em um Raspberry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Nada precisa ser refeito — só apontar o deploy.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39d327e0ca1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155" y="1624150"/>
            <a:ext cx="2133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9d327e0ca1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610" y="3078887"/>
            <a:ext cx="3430426" cy="345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d327e0ca1_0_96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g39d327e0ca1_0_96"/>
          <p:cNvSpPr txBox="1"/>
          <p:nvPr/>
        </p:nvSpPr>
        <p:spPr>
          <a:xfrm>
            <a:off x="1647901" y="3021150"/>
            <a:ext cx="8896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x Homologação x Produção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d327e0ca1_0_10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g39d327e0ca1_0_102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Local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9d327e0ca1_0_102"/>
          <p:cNvSpPr txBox="1"/>
          <p:nvPr/>
        </p:nvSpPr>
        <p:spPr>
          <a:xfrm>
            <a:off x="533398" y="2471900"/>
            <a:ext cx="521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Prover um ambiente onde o desenvolvedor pode criar, testar e depurar aplicações rapidamente, sem depender de recursos externos.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 simula o comportamento da aplicação com isolamento, mas com ferramentas de produtividade (como hot-reload e logs detalhados).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9d327e0ca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098" y="1776550"/>
            <a:ext cx="6136500" cy="40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d327e0ca1_0_112"/>
          <p:cNvSpPr txBox="1"/>
          <p:nvPr/>
        </p:nvSpPr>
        <p:spPr>
          <a:xfrm>
            <a:off x="533400" y="2471900"/>
            <a:ext cx="690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Executa na máquina do desenvolvedor.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 usar bancos locais (Postgres, Redis, etc.) ou mocks.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Logs e erros são verbosos, úteis para debugging.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 local e iterativo (não precisa pipeline).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Possui overrides para acelerar o ciclo de feedback: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permissivo (CORS, debug, verbose logging).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 otimizações de performance — foco é velocidade de iteração.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9d327e0ca1_0_11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9d327e0ca1_0_112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Local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d327e0ca1_0_121"/>
          <p:cNvSpPr txBox="1"/>
          <p:nvPr/>
        </p:nvSpPr>
        <p:spPr>
          <a:xfrm>
            <a:off x="533400" y="2471900"/>
            <a:ext cx="690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Feedback rápido → produtividade alta.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Independência → não depende da rede corporativa nem AWS.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mplicidade de rollback (reset do container, db, etc.).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acilita testes exploratórios e de integração local.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9d327e0ca1_0_12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g39d327e0ca1_0_121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Local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9d327e0ca1_0_121"/>
          <p:cNvSpPr txBox="1"/>
          <p:nvPr/>
        </p:nvSpPr>
        <p:spPr>
          <a:xfrm>
            <a:off x="533400" y="4554700"/>
            <a:ext cx="6903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Diferenças de ambiente (SO, libs, rede) podem gerar “funciona na minha máquina”.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Dependência de recursos locais (CPU, RAM).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Dificuldade de simular cargas reais.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 ter comportamento diferente em builds “slim” ou distroless usados em prod.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9d327e0ca1_0_13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g39d327e0ca1_0_139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Homologação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39d327e0ca1_0_139"/>
          <p:cNvSpPr txBox="1"/>
          <p:nvPr/>
        </p:nvSpPr>
        <p:spPr>
          <a:xfrm>
            <a:off x="533398" y="2471900"/>
            <a:ext cx="5217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intermediário usado para validar projetos, integrações e infraestrutura antes da produção.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que sejam realizados testes manuais, uso de dados de testes, fluxo de experiência, ajustes necessários, etc.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uma cópia quase idêntica da produção, mas usada para testes e validações antes de lançar de verdade.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Testam se as novas funções estão funcionando.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Verificam se o sistema não quebrou nada antigo.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Conferem o desempenho antes de liberar para os usuários finais.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d327e0ca1_0_16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g39d327e0ca1_0_161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Homologação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9d327e0ca1_0_161"/>
          <p:cNvSpPr txBox="1"/>
          <p:nvPr/>
        </p:nvSpPr>
        <p:spPr>
          <a:xfrm>
            <a:off x="533400" y="2471900"/>
            <a:ext cx="7564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 a mesma estrutura do sistema real (banco de dados, servidor, site).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 ter menos recursos (por exemplo, só um servidor ao invés de cinco).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 dados de teste ou dados reais anonimizados (sem informações pessoais verdadeiras).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Fica em um endereço separado, tipo: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https://meuapp-staging.com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Só pessoas autorizadas acessam (equipe técnica, QA, professores).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d327e0ca1_0_168"/>
          <p:cNvSpPr txBox="1"/>
          <p:nvPr/>
        </p:nvSpPr>
        <p:spPr>
          <a:xfrm>
            <a:off x="533400" y="2471900"/>
            <a:ext cx="690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testar novas versões com segurança.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Garante que o código vai funcionar “no mundo real”.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Facilita a validação por professores, clientes ou QA antes do público final.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Ajuda a detectar erros de integração (com banco, e-mail, etc.).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9d327e0ca1_0_168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g39d327e0ca1_0_168"/>
          <p:cNvSpPr txBox="1"/>
          <p:nvPr/>
        </p:nvSpPr>
        <p:spPr>
          <a:xfrm>
            <a:off x="533390" y="1941375"/>
            <a:ext cx="3324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Homologação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9d327e0ca1_0_168"/>
          <p:cNvSpPr txBox="1"/>
          <p:nvPr/>
        </p:nvSpPr>
        <p:spPr>
          <a:xfrm>
            <a:off x="533400" y="4554700"/>
            <a:ext cx="6903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Custa dinheiro manter, mesmo sem ser usado por usuários reais.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 ficar “desatualizado” se não for bem sincronizado com a produção.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Não representa 100% o comportamento da produção (menos carga, menos máquinas).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Alguns problemas (de volume, performance) só aparecem de verdade em produção.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d327e0ca1_0_147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g39d327e0ca1_0_147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</a:t>
            </a: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39d327e0ca1_0_147"/>
          <p:cNvSpPr txBox="1"/>
          <p:nvPr/>
        </p:nvSpPr>
        <p:spPr>
          <a:xfrm>
            <a:off x="533401" y="2471900"/>
            <a:ext cx="7056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o ambiente real, onde os usuários acessam o sistema de verdade.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Tudo o que acontece aqui impacta o cliente final.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Qualquer erro pode causar prejuízo, indisponibilidade ou perda de dados.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o mais estável e monitorado de todos.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 servidores potentes, normalmente distribuídos (vários lugares para garantir que não caia).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 backup automático, monitoramento 24h e alertas.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 dados reais (dos usuários, pagamentos, cadastros, etc).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d327e0ca1_0_154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Ambientes de Desenvolvimento: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5" name="Google Shape;355;g39d327e0ca1_0_154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 Produção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9d327e0ca1_0_154"/>
          <p:cNvSpPr txBox="1"/>
          <p:nvPr/>
        </p:nvSpPr>
        <p:spPr>
          <a:xfrm>
            <a:off x="533400" y="2471900"/>
            <a:ext cx="690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o que entrega valor real (usuários, vendas, resultados).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Ambientes bem configurados são muito estáveis.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Escalável — aguenta muitos usuários.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 ser monitorado e otimizado em tempo real.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9d327e0ca1_0_154"/>
          <p:cNvSpPr txBox="1"/>
          <p:nvPr/>
        </p:nvSpPr>
        <p:spPr>
          <a:xfrm>
            <a:off x="533400" y="4554700"/>
            <a:ext cx="690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Desvantagens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Qualquer erro afeta usuários reais.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 aqui são mais difíceis (e caros) de corrigir.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 controle rigoroso de acesso e segurança.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Precisa de processos de deploy seguros (para evitar que uma atualização derrube o sistema).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358482" y="656747"/>
            <a:ext cx="4590147" cy="52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 sz="3600">
                <a:solidFill>
                  <a:schemeClr val="lt1"/>
                </a:solidFill>
              </a:rPr>
              <a:t>Vlab Health: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Desenvolvemos tecnologia 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vídeo e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streaming para hospitais, clínicas e centros de diagnóstico por imagem, além de soluções de IA com Visão Computacional.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+ 2 Milhões de exames realizados;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+ 200 Mil usuários no nosso</a:t>
            </a:r>
            <a:b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 App das Mamães.</a:t>
            </a:r>
            <a:endParaRPr/>
          </a:p>
          <a:p>
            <a:pPr indent="-1841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1714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5822400" y="1812675"/>
            <a:ext cx="53052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Atendemos mais de 500 marcas em 9 países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1864" y="6059570"/>
            <a:ext cx="1537374" cy="61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0635" y="2638595"/>
            <a:ext cx="671340" cy="289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3"/>
          <p:cNvGrpSpPr/>
          <p:nvPr/>
        </p:nvGrpSpPr>
        <p:grpSpPr>
          <a:xfrm>
            <a:off x="4992875" y="2496925"/>
            <a:ext cx="7119160" cy="2417113"/>
            <a:chOff x="4992875" y="2496925"/>
            <a:chExt cx="7119160" cy="2417113"/>
          </a:xfrm>
        </p:grpSpPr>
        <p:pic>
          <p:nvPicPr>
            <p:cNvPr descr="preencoded.png" id="108" name="Google Shape;10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36483" y="2658292"/>
              <a:ext cx="812999" cy="301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09" name="Google Shape;109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98626" y="2621337"/>
              <a:ext cx="843795" cy="375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0" name="Google Shape;110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71532" y="2572064"/>
              <a:ext cx="498886" cy="40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1" name="Google Shape;111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995296" y="2599789"/>
              <a:ext cx="942340" cy="418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2" name="Google Shape;112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22909" y="3551382"/>
              <a:ext cx="1010090" cy="443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3" name="Google Shape;113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49487" y="3600642"/>
              <a:ext cx="1077840" cy="344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4" name="Google Shape;114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37702" y="4459271"/>
              <a:ext cx="874590" cy="400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5" name="Google Shape;115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048588" y="3514934"/>
              <a:ext cx="726772" cy="53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6" name="Google Shape;116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96160" y="3572925"/>
              <a:ext cx="1096317" cy="320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7" name="Google Shape;117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071815" y="4479782"/>
              <a:ext cx="702136" cy="418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encoded.png" id="118" name="Google Shape;118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474155" y="4578330"/>
              <a:ext cx="1496658" cy="22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071817" y="3484703"/>
              <a:ext cx="702136" cy="507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937631" y="2541275"/>
              <a:ext cx="1174404" cy="535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992875" y="2496925"/>
              <a:ext cx="1654396" cy="572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232864" y="4326838"/>
              <a:ext cx="1174414" cy="58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9884315" y="3601159"/>
              <a:ext cx="936181" cy="3633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d327e0ca1_0_18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g39d327e0ca1_0_183"/>
          <p:cNvSpPr txBox="1"/>
          <p:nvPr/>
        </p:nvSpPr>
        <p:spPr>
          <a:xfrm>
            <a:off x="1647901" y="3021150"/>
            <a:ext cx="8896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27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Char char="●"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Arquiteturas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7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Char char="●"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Infraestrutura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70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Char char="●"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Ambientes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d327e0ca1_0_188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g39d327e0ca1_0_188"/>
          <p:cNvSpPr txBox="1"/>
          <p:nvPr/>
        </p:nvSpPr>
        <p:spPr>
          <a:xfrm>
            <a:off x="468600" y="1980275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qual arquitetura o Docker se encaixa?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9d327e0ca1_0_188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qual infraestrutura o Docker se encaixa?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9d327e0ca1_0_188"/>
          <p:cNvSpPr txBox="1"/>
          <p:nvPr/>
        </p:nvSpPr>
        <p:spPr>
          <a:xfrm>
            <a:off x="468600" y="3967953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 qual ambiente o Docker se encaixa?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d327e0ca1_0_21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g39d327e0ca1_0_215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39d327e0ca1_0_215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que o Docker Compose existe?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39d327e0ca1_0_215"/>
          <p:cNvSpPr txBox="1"/>
          <p:nvPr/>
        </p:nvSpPr>
        <p:spPr>
          <a:xfrm>
            <a:off x="875025" y="2588725"/>
            <a:ext cx="537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Quando o Docker surgiu, ele resolveu um grande problema: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“Como empacotar e rodar um sistema de forma isolada e igual em qualquer computador.”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 logo os desenvolvedores perceberam outra coisa: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maioria dos sistemas não tem só uma parte.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 um banco de dados, uma API, um frontend, talvez um cache, uma fila de mensagens...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cada uma dessas partes precisa rodar em um container separado.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39d327e0ca1_0_215"/>
          <p:cNvSpPr txBox="1"/>
          <p:nvPr/>
        </p:nvSpPr>
        <p:spPr>
          <a:xfrm>
            <a:off x="6634125" y="2588725"/>
            <a:ext cx="537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problema é que, se você tiver que subir tudo manualmente, vira um caos: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banco...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backend...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frontend...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redis...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Você precisa lembrar a ordem, as portas, os volumes, as redes…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se mudar de computador, tudo quebra.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9d327e0ca1_0_23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g39d327e0ca1_0_232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que o Docker Compose existe?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9d327e0ca1_0_232"/>
          <p:cNvSpPr txBox="1"/>
          <p:nvPr/>
        </p:nvSpPr>
        <p:spPr>
          <a:xfrm>
            <a:off x="875025" y="2588725"/>
            <a:ext cx="6955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Foi aí que surgiu o Docker Compose — para orquestrar vários containers ao mesmo tempo, de forma simples e padronizada.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Docker Compose é uma ferramenta do Docker que permite descrever todo o seu sistema (com vários containers) em um único arquivo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📄 Esse arquivo é tipo uma “receita de bolo” que explica: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quais containers p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ecisam ser criados,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eles se conectam,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quais recursos cada um usa (portas, volumes, variáveis de ambiente etc.).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Depois, basta um comando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compose up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g39d327e0ca1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50" y="2240800"/>
            <a:ext cx="28194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"/>
          <p:cNvSpPr txBox="1"/>
          <p:nvPr>
            <p:ph idx="1" type="body"/>
          </p:nvPr>
        </p:nvSpPr>
        <p:spPr>
          <a:xfrm>
            <a:off x="838200" y="1825625"/>
            <a:ext cx="638472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Docker Compose permite que exista uma interdependência entre as aplicações;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Somente subirá o MySQL se o Zabbix estiver sem problemas;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Somente subirá o Grafana se o MySQL estiver sem problemas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Comunicação por rede interna do Docker</a:t>
            </a:r>
            <a:endParaRPr/>
          </a:p>
        </p:txBody>
      </p:sp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5814" y="1518408"/>
            <a:ext cx="4413230" cy="510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d327e0ca1_0_24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g39d327e0ca1_0_249"/>
          <p:cNvSpPr txBox="1"/>
          <p:nvPr/>
        </p:nvSpPr>
        <p:spPr>
          <a:xfrm>
            <a:off x="1647901" y="3021150"/>
            <a:ext cx="8896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melhor compreensão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9d327e0ca1_0_254"/>
          <p:cNvSpPr txBox="1"/>
          <p:nvPr>
            <p:ph type="title"/>
          </p:nvPr>
        </p:nvSpPr>
        <p:spPr>
          <a:xfrm>
            <a:off x="533400" y="2887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g39d327e0ca1_0_254"/>
          <p:cNvSpPr txBox="1"/>
          <p:nvPr/>
        </p:nvSpPr>
        <p:spPr>
          <a:xfrm>
            <a:off x="875025" y="2588725"/>
            <a:ext cx="845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network create minha_rede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-d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--name db --network minha_rede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-e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OSTGRES_PASSWORD=senha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-p 5432:5432   postgres:16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-d  --name app  --network minha_rede  -p 8080:80  nginx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9d327e0ca1_0_254"/>
          <p:cNvSpPr txBox="1"/>
          <p:nvPr/>
        </p:nvSpPr>
        <p:spPr>
          <a:xfrm>
            <a:off x="843850" y="1909850"/>
            <a:ext cx="50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eu quiser subir um web-server + db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9d327e0ca1_0_266"/>
          <p:cNvSpPr txBox="1"/>
          <p:nvPr>
            <p:ph type="title"/>
          </p:nvPr>
        </p:nvSpPr>
        <p:spPr>
          <a:xfrm>
            <a:off x="533400" y="28872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g39d327e0ca1_0_266"/>
          <p:cNvSpPr txBox="1"/>
          <p:nvPr/>
        </p:nvSpPr>
        <p:spPr>
          <a:xfrm>
            <a:off x="875025" y="2588725"/>
            <a:ext cx="84537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Compose: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version: "3.9"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services: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app: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image: nginx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depends_on: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db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ports: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- "8080:80"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db: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image: postgres:16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environment: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POSTGRES_PASSWORD: senha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39d327e0ca1_0_266"/>
          <p:cNvSpPr txBox="1"/>
          <p:nvPr/>
        </p:nvSpPr>
        <p:spPr>
          <a:xfrm>
            <a:off x="843850" y="1909850"/>
            <a:ext cx="50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eu quiser subir um web-server + db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d327e0ca1_0_274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g39d327e0ca1_0_274"/>
          <p:cNvSpPr txBox="1"/>
          <p:nvPr/>
        </p:nvSpPr>
        <p:spPr>
          <a:xfrm>
            <a:off x="2698200" y="3021150"/>
            <a:ext cx="6795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Compilado vs Interpretado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d327e0ca1_0_27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g39d327e0ca1_0_279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9d327e0ca1_0_279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Linguagem Interpretada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39d327e0ca1_0_279"/>
          <p:cNvSpPr txBox="1"/>
          <p:nvPr/>
        </p:nvSpPr>
        <p:spPr>
          <a:xfrm>
            <a:off x="875025" y="2588725"/>
            <a:ext cx="537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código é lido e executado linha por linha por um programa chamado interpretador.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Exemplo: Python, JavaScript, PHP.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39d327e0ca1_0_279"/>
          <p:cNvSpPr txBox="1"/>
          <p:nvPr/>
        </p:nvSpPr>
        <p:spPr>
          <a:xfrm>
            <a:off x="875025" y="4047875"/>
            <a:ext cx="537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Fácil de testar e modificar (só salvar e rodar).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 é mais lenta, porque a tradução acontece toda hora.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 do interpretador estar instalado na máquina.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app.py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 server.js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9d327e0ca1_0_279"/>
          <p:cNvSpPr txBox="1"/>
          <p:nvPr/>
        </p:nvSpPr>
        <p:spPr>
          <a:xfrm>
            <a:off x="644050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Linguagem Compilada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39d327e0ca1_0_279"/>
          <p:cNvSpPr txBox="1"/>
          <p:nvPr/>
        </p:nvSpPr>
        <p:spPr>
          <a:xfrm>
            <a:off x="6471675" y="2588725"/>
            <a:ext cx="537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código é convertido de uma vez só para linguagem de máquina (binário).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 processo é feito por um programa chamado compilador.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Exemplo: C, C++, Rust, Go.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9d327e0ca1_0_279"/>
          <p:cNvSpPr txBox="1"/>
          <p:nvPr/>
        </p:nvSpPr>
        <p:spPr>
          <a:xfrm>
            <a:off x="6471675" y="4443875"/>
            <a:ext cx="537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Mais rápida, pois o código já está traduzido.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Mais segura, pois erros são detectados antes de rodar.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Gera um executável independente, que roda sem precisar do compilador.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build app.go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./app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358482" y="656747"/>
            <a:ext cx="4590147" cy="52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 sz="3600">
                <a:solidFill>
                  <a:schemeClr val="lt1"/>
                </a:solidFill>
              </a:rPr>
              <a:t>Aqui na Infoeste:</a:t>
            </a:r>
            <a:endParaRPr sz="1600">
              <a:solidFill>
                <a:schemeClr val="lt1"/>
              </a:solidFill>
            </a:endParaRPr>
          </a:p>
          <a:p>
            <a:pPr indent="-1714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1864" y="6059570"/>
            <a:ext cx="1537374" cy="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464912" y="4155134"/>
            <a:ext cx="379447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eko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DevOps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540709" y="2000761"/>
            <a:ext cx="1731395" cy="1912221"/>
            <a:chOff x="0" y="-47625"/>
            <a:chExt cx="456005" cy="503630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4"/>
          <p:cNvSpPr txBox="1"/>
          <p:nvPr/>
        </p:nvSpPr>
        <p:spPr>
          <a:xfrm>
            <a:off x="783059" y="2282425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eko"/>
              <a:buNone/>
            </a:pPr>
            <a:r>
              <a:rPr b="0" i="0" lang="pt-BR" sz="66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r>
              <a:rPr b="0" i="0" lang="pt-BR" sz="10039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4"/>
          <p:cNvGrpSpPr/>
          <p:nvPr/>
        </p:nvGrpSpPr>
        <p:grpSpPr>
          <a:xfrm>
            <a:off x="653289" y="2101599"/>
            <a:ext cx="1731395" cy="1912221"/>
            <a:chOff x="0" y="-47625"/>
            <a:chExt cx="456005" cy="503630"/>
          </a:xfrm>
        </p:grpSpPr>
        <p:sp>
          <p:nvSpPr>
            <p:cNvPr id="136" name="Google Shape;136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4"/>
          <p:cNvSpPr txBox="1"/>
          <p:nvPr/>
        </p:nvSpPr>
        <p:spPr>
          <a:xfrm>
            <a:off x="3095693" y="4155134"/>
            <a:ext cx="251833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eko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Golang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4"/>
          <p:cNvGrpSpPr/>
          <p:nvPr/>
        </p:nvGrpSpPr>
        <p:grpSpPr>
          <a:xfrm>
            <a:off x="3171490" y="2000761"/>
            <a:ext cx="1731395" cy="1912221"/>
            <a:chOff x="0" y="-47625"/>
            <a:chExt cx="456005" cy="503630"/>
          </a:xfrm>
        </p:grpSpPr>
        <p:sp>
          <p:nvSpPr>
            <p:cNvPr id="140" name="Google Shape;140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5CE1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4"/>
          <p:cNvSpPr txBox="1"/>
          <p:nvPr/>
        </p:nvSpPr>
        <p:spPr>
          <a:xfrm>
            <a:off x="3413840" y="2282425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eko"/>
              <a:buNone/>
            </a:pPr>
            <a:r>
              <a:rPr b="0" i="0" lang="pt-BR" sz="66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pt-BR" sz="66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r>
              <a:rPr b="0" i="0" lang="pt-BR" sz="10039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4"/>
          <p:cNvGrpSpPr/>
          <p:nvPr/>
        </p:nvGrpSpPr>
        <p:grpSpPr>
          <a:xfrm>
            <a:off x="3284070" y="2101599"/>
            <a:ext cx="1731395" cy="1912221"/>
            <a:chOff x="0" y="-47625"/>
            <a:chExt cx="456005" cy="503630"/>
          </a:xfrm>
        </p:grpSpPr>
        <p:sp>
          <p:nvSpPr>
            <p:cNvPr id="144" name="Google Shape;144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4"/>
          <p:cNvSpPr txBox="1"/>
          <p:nvPr/>
        </p:nvSpPr>
        <p:spPr>
          <a:xfrm>
            <a:off x="5836096" y="4155134"/>
            <a:ext cx="251833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eko"/>
              <a:buNone/>
            </a:pPr>
            <a:r>
              <a:rPr lang="pt-BR" sz="4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5911893" y="2181587"/>
            <a:ext cx="1731394" cy="1731395"/>
          </a:xfrm>
          <a:custGeom>
            <a:rect b="b" l="l" r="r" t="t"/>
            <a:pathLst>
              <a:path extrusionOk="0" h="456005" w="456005">
                <a:moveTo>
                  <a:pt x="0" y="0"/>
                </a:moveTo>
                <a:lnTo>
                  <a:pt x="456005" y="0"/>
                </a:lnTo>
                <a:lnTo>
                  <a:pt x="456005" y="456005"/>
                </a:lnTo>
                <a:lnTo>
                  <a:pt x="0" y="4560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38100">
            <a:solidFill>
              <a:srgbClr val="5CE1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6154243" y="2282425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eko"/>
              <a:buNone/>
            </a:pPr>
            <a:r>
              <a:rPr b="0" i="0" lang="pt-BR" sz="66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r>
              <a:rPr b="0" i="0" lang="pt-BR" sz="10039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4"/>
          <p:cNvGrpSpPr/>
          <p:nvPr/>
        </p:nvGrpSpPr>
        <p:grpSpPr>
          <a:xfrm>
            <a:off x="6024473" y="2101599"/>
            <a:ext cx="1731395" cy="1912221"/>
            <a:chOff x="0" y="-47625"/>
            <a:chExt cx="456005" cy="503630"/>
          </a:xfrm>
        </p:grpSpPr>
        <p:sp>
          <p:nvSpPr>
            <p:cNvPr id="150" name="Google Shape;150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4"/>
          <p:cNvSpPr txBox="1"/>
          <p:nvPr/>
        </p:nvSpPr>
        <p:spPr>
          <a:xfrm>
            <a:off x="8388122" y="4155134"/>
            <a:ext cx="251833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eko"/>
              <a:buNone/>
            </a:pPr>
            <a:r>
              <a:rPr lang="pt-BR" sz="4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Java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463919" y="2181587"/>
            <a:ext cx="1731394" cy="1731395"/>
          </a:xfrm>
          <a:custGeom>
            <a:rect b="b" l="l" r="r" t="t"/>
            <a:pathLst>
              <a:path extrusionOk="0" h="456005" w="456005">
                <a:moveTo>
                  <a:pt x="0" y="0"/>
                </a:moveTo>
                <a:lnTo>
                  <a:pt x="456005" y="0"/>
                </a:lnTo>
                <a:lnTo>
                  <a:pt x="456005" y="456005"/>
                </a:lnTo>
                <a:lnTo>
                  <a:pt x="0" y="4560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38100">
            <a:solidFill>
              <a:srgbClr val="5CE1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8706269" y="2282425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eko"/>
              <a:buNone/>
            </a:pPr>
            <a:r>
              <a:rPr b="0" i="0" lang="pt-BR" sz="66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r>
              <a:rPr b="0" i="0" lang="pt-BR" sz="10039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8576499" y="2101599"/>
            <a:ext cx="1731395" cy="1912221"/>
            <a:chOff x="0" y="-47625"/>
            <a:chExt cx="456005" cy="503630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456005" cy="456005"/>
            </a:xfrm>
            <a:custGeom>
              <a:rect b="b" l="l" r="r" t="t"/>
              <a:pathLst>
                <a:path extrusionOk="0" h="456005" w="456005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6D59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9d327e0ca1_0_30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g39d327e0ca1_0_302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9d327e0ca1_0_302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por que usar Golang?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9d327e0ca1_0_302"/>
          <p:cNvSpPr txBox="1"/>
          <p:nvPr/>
        </p:nvSpPr>
        <p:spPr>
          <a:xfrm>
            <a:off x="875025" y="2588725"/>
            <a:ext cx="537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Quando você compila um app em Go, ele gera um único arquivo executável.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Esse binário já contém tudo que o programa precisa — sem dependências externas.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9d327e0ca1_0_302"/>
          <p:cNvSpPr txBox="1"/>
          <p:nvPr/>
        </p:nvSpPr>
        <p:spPr>
          <a:xfrm>
            <a:off x="875025" y="4047875"/>
            <a:ext cx="537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Isso é ótimo para Docker porque: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imagem fica menor (menos camadas, menos dependências);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container sobe mais rápido;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Não precisa instalar pacotes extras (Python, Node, etc).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9d327e0ca1_0_302"/>
          <p:cNvSpPr txBox="1"/>
          <p:nvPr/>
        </p:nvSpPr>
        <p:spPr>
          <a:xfrm>
            <a:off x="6471675" y="2588725"/>
            <a:ext cx="537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 e eficiência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ser compilado, o Go é muito rápido e consome pouca memória.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Isso é ideal em ambientes com muitos containers, onde cada MB conta.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g39d327e0ca1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688" y="4670925"/>
            <a:ext cx="28479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d327e0ca1_0_31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g39d327e0ca1_0_315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39d327e0ca1_0_315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Instalar o Go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9d327e0ca1_0_315"/>
          <p:cNvSpPr txBox="1"/>
          <p:nvPr/>
        </p:nvSpPr>
        <p:spPr>
          <a:xfrm>
            <a:off x="875025" y="2588725"/>
            <a:ext cx="604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add-apt-repository ppa:longsleep/golang-backports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apt update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 apt install golang-go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version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d327e0ca1_0_32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g39d327e0ca1_0_325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39d327e0ca1_0_325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Criar o mini-app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39d327e0ca1_0_325"/>
          <p:cNvSpPr txBox="1"/>
          <p:nvPr/>
        </p:nvSpPr>
        <p:spPr>
          <a:xfrm>
            <a:off x="863305" y="2442822"/>
            <a:ext cx="9154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./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main.go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package main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(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"fmt"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"net/http"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 main() {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http.HandleFunc("/", func(w http.ResponseWriter, r *http.Request) {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fmt.Fprintln(w, "Olá, mundo em Go!")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})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http.ListenAndServe(":8080", nil)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d327e0ca1_0_33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g39d327e0ca1_0_333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9d327e0ca1_0_333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Testar o mini-app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39d327e0ca1_0_333"/>
          <p:cNvSpPr txBox="1"/>
          <p:nvPr/>
        </p:nvSpPr>
        <p:spPr>
          <a:xfrm>
            <a:off x="863305" y="2442822"/>
            <a:ext cx="9154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run main.go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d327e0ca1_0_348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9d327e0ca1_0_348"/>
          <p:cNvSpPr txBox="1"/>
          <p:nvPr/>
        </p:nvSpPr>
        <p:spPr>
          <a:xfrm>
            <a:off x="3422700" y="3021150"/>
            <a:ext cx="5346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Beleza, mas e agora?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9d327e0ca1_0_35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g39d327e0ca1_0_353"/>
          <p:cNvSpPr txBox="1"/>
          <p:nvPr/>
        </p:nvSpPr>
        <p:spPr>
          <a:xfrm>
            <a:off x="843850" y="1909850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etapas para rodar em Docker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39d327e0ca1_0_353"/>
          <p:cNvSpPr txBox="1"/>
          <p:nvPr/>
        </p:nvSpPr>
        <p:spPr>
          <a:xfrm>
            <a:off x="875025" y="2588725"/>
            <a:ext cx="5370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Dockerfile.build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golang:1.22-alpine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WORKDIR /app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 . 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go mod init exemplo &amp;&amp; go mod tidy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go build -o app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build -t meuapp-builder -f Dockerfile.build 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9d327e0ca1_0_353"/>
          <p:cNvSpPr txBox="1"/>
          <p:nvPr/>
        </p:nvSpPr>
        <p:spPr>
          <a:xfrm>
            <a:off x="6581900" y="2588725"/>
            <a:ext cx="5370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Dockerfile.run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alpine:3.20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WORKDIR /app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 --from=meuapp-builder /app/app /app/app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EXPOSE 8080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CMD ["/app/app"]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build -t meuapp-final -f Dockerfile.run 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9d327e0ca1_0_36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8" name="Google Shape;488;g39d327e0ca1_0_365"/>
          <p:cNvSpPr txBox="1"/>
          <p:nvPr/>
        </p:nvSpPr>
        <p:spPr>
          <a:xfrm>
            <a:off x="843850" y="1909850"/>
            <a:ext cx="54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que</a:t>
            </a: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separar em etapas?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39d327e0ca1_0_365"/>
          <p:cNvSpPr txBox="1"/>
          <p:nvPr/>
        </p:nvSpPr>
        <p:spPr>
          <a:xfrm>
            <a:off x="875025" y="2588725"/>
            <a:ext cx="537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mundo real, separar build e run é importante porque a imagem final precisa ser leve, rápida e segura.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primeira imagem é apenas para compilar o código, e a segunda contém só o resultado final — o executável.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Isso reduz o tamanho da imagem, melhora o tempo de inicialização e elimina dependências desnecessárias.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9d327e0ca1_0_37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Como desenvolver algo e colocar em Docker?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g39d327e0ca1_0_372"/>
          <p:cNvSpPr txBox="1"/>
          <p:nvPr/>
        </p:nvSpPr>
        <p:spPr>
          <a:xfrm>
            <a:off x="468600" y="2969250"/>
            <a:ext cx="1125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39d327e0ca1_0_372"/>
          <p:cNvSpPr txBox="1"/>
          <p:nvPr/>
        </p:nvSpPr>
        <p:spPr>
          <a:xfrm>
            <a:off x="843850" y="1909850"/>
            <a:ext cx="44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Testar o mini-app em Docker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39d327e0ca1_0_372"/>
          <p:cNvSpPr txBox="1"/>
          <p:nvPr/>
        </p:nvSpPr>
        <p:spPr>
          <a:xfrm>
            <a:off x="863305" y="2442822"/>
            <a:ext cx="9154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image 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--rm -p 8080:8080 meuapp-final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curl http://localhost:8080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9daa9064f4_0_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DevOps e Agilidade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g39daa9064f4_0_0"/>
          <p:cNvSpPr txBox="1"/>
          <p:nvPr/>
        </p:nvSpPr>
        <p:spPr>
          <a:xfrm>
            <a:off x="2146500" y="2659350"/>
            <a:ext cx="7899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DevOps, agilidade e o papel do Docker nesse ecossistema.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9daa9064f4_0_6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DevOps e Agilidade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09" name="Google Shape;509;g39daa9064f4_0_6"/>
          <p:cNvSpPr txBox="1"/>
          <p:nvPr/>
        </p:nvSpPr>
        <p:spPr>
          <a:xfrm>
            <a:off x="843850" y="1909850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 é a junção de duas palavras: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39daa9064f4_0_6"/>
          <p:cNvSpPr txBox="1"/>
          <p:nvPr/>
        </p:nvSpPr>
        <p:spPr>
          <a:xfrm>
            <a:off x="875025" y="2588725"/>
            <a:ext cx="5370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 = Desenvolvimento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Ops = Operações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 seja, é um conjunto de práticas, ferramentas e uma cultura que visa aproximar quem escreve o código (dev) de quem coloca esse código pra rodar (ops).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Antes do DevOps, esses dois mundos eram separados: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time de desenvolvimento criava a aplicação;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time de operações cuidava dos servidores e da infraestrutura;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39daa9064f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350" y="2411525"/>
            <a:ext cx="5051225" cy="25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O que você aprenderá?</a:t>
            </a:r>
            <a:endParaRPr/>
          </a:p>
        </p:txBody>
      </p:sp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1934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Aprenderá a identificar os melhores cenários para “Containerizar” uma aplicação;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Como “Containerizar”;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Como utilizar de forma efetiva;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Como gerenciar;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Como fazer um deploy desse tipo de aplicação </a:t>
            </a:r>
            <a:r>
              <a:rPr lang="pt-BR">
                <a:solidFill>
                  <a:schemeClr val="lt1"/>
                </a:solidFill>
              </a:rPr>
              <a:t>conteinerizada</a:t>
            </a:r>
            <a:r>
              <a:rPr lang="pt-BR">
                <a:solidFill>
                  <a:schemeClr val="lt1"/>
                </a:solidFill>
              </a:rPr>
              <a:t> na AWS (Demo);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Cultura DevOps;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Automações;</a:t>
            </a:r>
            <a:endParaRPr/>
          </a:p>
          <a:p>
            <a:pPr indent="-241934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pt-BR">
                <a:solidFill>
                  <a:schemeClr val="lt1"/>
                </a:solidFill>
              </a:rPr>
              <a:t>Pipelines.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aa9064f4_0_16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DevOps e Agilidade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17" name="Google Shape;517;g39daa9064f4_0_16"/>
          <p:cNvSpPr txBox="1"/>
          <p:nvPr/>
        </p:nvSpPr>
        <p:spPr>
          <a:xfrm>
            <a:off x="859425" y="1624150"/>
            <a:ext cx="560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 é sobre entregar software com qualidade e agilidade, de forma repetível e segura.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9daa9064f4_0_16"/>
          <p:cNvSpPr txBox="1"/>
          <p:nvPr/>
        </p:nvSpPr>
        <p:spPr>
          <a:xfrm>
            <a:off x="859425" y="3016750"/>
            <a:ext cx="537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DevOps existe para eliminar barreiras entre desenvolvimento e operação.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ideia é que tudo aconteça de forma: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Contínua,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Automatizada,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Rápida,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Confiável.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9daa9064f4_0_2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DevOps e Agilidade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24" name="Google Shape;524;g39daa9064f4_0_23"/>
          <p:cNvSpPr txBox="1"/>
          <p:nvPr/>
        </p:nvSpPr>
        <p:spPr>
          <a:xfrm>
            <a:off x="859425" y="1624150"/>
            <a:ext cx="56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isso se conecta à agilidade?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39daa9064f4_0_23"/>
          <p:cNvSpPr txBox="1"/>
          <p:nvPr/>
        </p:nvSpPr>
        <p:spPr>
          <a:xfrm>
            <a:off x="859425" y="2462275"/>
            <a:ext cx="53700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metodologia ágil busca: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ciclos curtos de entrega,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feedback rápido,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adaptação constante.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Docker ajuda isso a acontecer porque: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setup local é instantâneo (nada de “instalar dependências manualmente”);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deploy é previsível e reproduzível;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Testes automatizados rodam em ambientes idênticos.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Docker transformou o deploy de semanas em minutos e o onboarding de novos devs de dias em minutos.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39daa9064f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825" y="1776550"/>
            <a:ext cx="5418376" cy="419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9daa9064f4_0_3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DevOps e Agilidade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32" name="Google Shape;532;g39daa9064f4_0_31"/>
          <p:cNvSpPr txBox="1"/>
          <p:nvPr/>
        </p:nvSpPr>
        <p:spPr>
          <a:xfrm>
            <a:off x="859425" y="1624150"/>
            <a:ext cx="56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 prática: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39daa9064f4_0_31"/>
          <p:cNvSpPr txBox="1"/>
          <p:nvPr/>
        </p:nvSpPr>
        <p:spPr>
          <a:xfrm>
            <a:off x="859425" y="2462275"/>
            <a:ext cx="5370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DevOps não é uma ferramenta, é uma forma de pensar.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sobre colaboração, automação e melhoria contínua.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o Docker é o instrumento que torna isso possível, porque ele permite que tudo — do notebook do dev até o servidor da nuvem — seja exatamente igual.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mindset DevOps é uma forma de pensar o desenvolvimento de software como um processo único, não como uma cadeia de etapas isoladas.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9daa9064f4_0_31"/>
          <p:cNvSpPr txBox="1"/>
          <p:nvPr/>
        </p:nvSpPr>
        <p:spPr>
          <a:xfrm>
            <a:off x="6468825" y="2462275"/>
            <a:ext cx="537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Colaboração em vez de divisão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em vez de repetição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Melhoria contínua em vez de estabilidade estática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daa9064f4_0_3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Automação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g39daa9064f4_0_39"/>
          <p:cNvSpPr txBox="1"/>
          <p:nvPr/>
        </p:nvSpPr>
        <p:spPr>
          <a:xfrm>
            <a:off x="2676750" y="3021150"/>
            <a:ext cx="6228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contexto de Devops: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daa9064f4_0_44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Automação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46" name="Google Shape;546;g39daa9064f4_0_44"/>
          <p:cNvSpPr txBox="1"/>
          <p:nvPr/>
        </p:nvSpPr>
        <p:spPr>
          <a:xfrm>
            <a:off x="859425" y="1624150"/>
            <a:ext cx="56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a automação impulsiona a agilidade?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9daa9064f4_0_44"/>
          <p:cNvSpPr txBox="1"/>
          <p:nvPr/>
        </p:nvSpPr>
        <p:spPr>
          <a:xfrm>
            <a:off x="859425" y="2462275"/>
            <a:ext cx="537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Menos tempo gasto em tarefas manuais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Antes: o dev precisava abrir servidor, subir app, configurar ambiente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Agora: um pipeline CI/CD faz tudo sozinho.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Feedback instantâneo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Erros são detectados segundos após o commit, e não dias depois.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Padronização e consistência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garante que todos os ambientes sejam iguais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9daa9064f4_0_44"/>
          <p:cNvSpPr txBox="1"/>
          <p:nvPr/>
        </p:nvSpPr>
        <p:spPr>
          <a:xfrm>
            <a:off x="6468825" y="2462275"/>
            <a:ext cx="537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Redução de erros humanos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Entregas menores e mais frequentes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permite deploys rápidos e contínuos.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9daa9064f4_0_6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Automação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4" name="Google Shape;554;g39daa9064f4_0_63"/>
          <p:cNvSpPr txBox="1"/>
          <p:nvPr/>
        </p:nvSpPr>
        <p:spPr>
          <a:xfrm>
            <a:off x="1159200" y="3021150"/>
            <a:ext cx="926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Entregas menores e mais frequentes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daa9064f4_0_7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Automação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60" name="Google Shape;560;g39daa9064f4_0_73"/>
          <p:cNvSpPr txBox="1"/>
          <p:nvPr/>
        </p:nvSpPr>
        <p:spPr>
          <a:xfrm>
            <a:off x="859425" y="1624150"/>
            <a:ext cx="56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Preciso me deslocar mais rápido entre cidades!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9daa9064f4_0_73"/>
          <p:cNvSpPr txBox="1"/>
          <p:nvPr/>
        </p:nvSpPr>
        <p:spPr>
          <a:xfrm>
            <a:off x="859425" y="2773575"/>
            <a:ext cx="537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Você passa meses projetando e construindo o avião completo;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Testa cada componente — motor, asas, fuselagem, comandos;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Depois de muito tempo e muito investimento…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Você entrega o avião pronto.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aa9064f4_0_8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Automação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67" name="Google Shape;567;g39daa9064f4_0_81"/>
          <p:cNvSpPr txBox="1"/>
          <p:nvPr/>
        </p:nvSpPr>
        <p:spPr>
          <a:xfrm>
            <a:off x="859425" y="1624150"/>
            <a:ext cx="5609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posso entregar AGORA que já ajuda o cliente a se mover melhor?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8" name="Google Shape;568;g39daa9064f4_0_81"/>
          <p:cNvGraphicFramePr/>
          <p:nvPr/>
        </p:nvGraphicFramePr>
        <p:xfrm>
          <a:off x="859425" y="290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{3DCEF6E8-9E25-4BD1-AE13-5CA38C04B355}</a:tableStyleId>
              </a:tblPr>
              <a:tblGrid>
                <a:gridCol w="1541500"/>
                <a:gridCol w="4067900"/>
              </a:tblGrid>
              <a:tr h="34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lt1"/>
                          </a:solidFill>
                        </a:rPr>
                        <a:t>Etapa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lt1"/>
                          </a:solidFill>
                        </a:rPr>
                        <a:t>Meio de transporte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Patins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Primeira entrega — algo simples, já resolve parte do problema.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Patinete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Leve melhoria: mais estável, menos esforço.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Bicicleta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Autonomia real, já é usável pra deslocamentos médios.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Moto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Mais velocidade e conforto — produto quase maduro.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Carro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</a:rPr>
                        <a:t>Solução final completa e eficiente.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daa9064f4_0_8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g39daa9064f4_0_89"/>
          <p:cNvSpPr txBox="1"/>
          <p:nvPr/>
        </p:nvSpPr>
        <p:spPr>
          <a:xfrm>
            <a:off x="2395500" y="3021150"/>
            <a:ext cx="74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fazer uma automação?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daa9064f4_0_94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80" name="Google Shape;580;g39daa9064f4_0_94"/>
          <p:cNvSpPr txBox="1"/>
          <p:nvPr/>
        </p:nvSpPr>
        <p:spPr>
          <a:xfrm>
            <a:off x="859425" y="1624150"/>
            <a:ext cx="56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é um pipeline?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9daa9064f4_0_94"/>
          <p:cNvSpPr txBox="1"/>
          <p:nvPr/>
        </p:nvSpPr>
        <p:spPr>
          <a:xfrm>
            <a:off x="859425" y="2773575"/>
            <a:ext cx="537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 fluxo automatizado de etapas que seu código percorre desde o commit até estar rodando em algum ambiente (staging/prod).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Pense como uma esteira de fábrica: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→ Build → Testes → Empacotar → Publicar → Deploy → Verificar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533400" y="298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170" name="Google Shape;170;p6"/>
          <p:cNvSpPr txBox="1"/>
          <p:nvPr/>
        </p:nvSpPr>
        <p:spPr>
          <a:xfrm>
            <a:off x="2279698" y="3059550"/>
            <a:ext cx="70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Monolitos x Microsserviços</a:t>
            </a:r>
            <a:endParaRPr sz="4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040875" y="6482075"/>
            <a:ext cx="50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https://aws.amazon.com/pt/compare/the-difference-between-monolithic-and-microservices-architecture/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9daa9064f4_0_10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 sz="4700">
              <a:solidFill>
                <a:schemeClr val="lt1"/>
              </a:solidFill>
            </a:endParaRPr>
          </a:p>
        </p:txBody>
      </p:sp>
      <p:sp>
        <p:nvSpPr>
          <p:cNvPr id="587" name="Google Shape;587;g39daa9064f4_0_100"/>
          <p:cNvSpPr txBox="1"/>
          <p:nvPr/>
        </p:nvSpPr>
        <p:spPr>
          <a:xfrm>
            <a:off x="859425" y="1624150"/>
            <a:ext cx="56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que usar?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39daa9064f4_0_100"/>
          <p:cNvSpPr txBox="1"/>
          <p:nvPr/>
        </p:nvSpPr>
        <p:spPr>
          <a:xfrm>
            <a:off x="859425" y="2274600"/>
            <a:ext cx="53700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Ferramentas de CI/CD (ex.: GitHub Actions, GitLab CI, Jenkins, CircleCI)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 – Continuous Integration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 build + testes a cada mudança. Descobre erros cedo.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 – Continuous Delivery / Deployment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 empacotar + publicar + implantar.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Delivery: deixa pronto para deploy (pode ter aprovação manual).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Deployment: implanta automaticamente após passar nos checks.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g39daa9064f4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225" y="1776550"/>
            <a:ext cx="29908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39daa9064f4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225" y="34529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9daa9064f4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6750" y="3452950"/>
            <a:ext cx="27432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9e37659e15_0_2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g39e37659e15_0_20"/>
          <p:cNvSpPr txBox="1"/>
          <p:nvPr/>
        </p:nvSpPr>
        <p:spPr>
          <a:xfrm>
            <a:off x="2395500" y="3021150"/>
            <a:ext cx="7401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para testar a aplicação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e37659e15_0_1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g39e37659e15_0_15"/>
          <p:cNvSpPr txBox="1"/>
          <p:nvPr/>
        </p:nvSpPr>
        <p:spPr>
          <a:xfrm>
            <a:off x="2395500" y="3021150"/>
            <a:ext cx="7401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para construir a imagem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9e37659e15_0_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9" name="Google Shape;609;g39e37659e15_0_5"/>
          <p:cNvSpPr txBox="1"/>
          <p:nvPr/>
        </p:nvSpPr>
        <p:spPr>
          <a:xfrm>
            <a:off x="2395500" y="3021150"/>
            <a:ext cx="7401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para armazenar a imagem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9e37659e15_0_3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g39e37659e15_0_30"/>
          <p:cNvSpPr txBox="1"/>
          <p:nvPr/>
        </p:nvSpPr>
        <p:spPr>
          <a:xfrm>
            <a:off x="2395500" y="3021150"/>
            <a:ext cx="74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para notificação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9e37659e15_0_1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Pipelines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1" name="Google Shape;621;g39e37659e15_0_10"/>
          <p:cNvSpPr txBox="1"/>
          <p:nvPr/>
        </p:nvSpPr>
        <p:spPr>
          <a:xfrm>
            <a:off x="2395500" y="3021150"/>
            <a:ext cx="74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Automação para implantação</a:t>
            </a:r>
            <a:endParaRPr sz="4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9e577b3a2f_0_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7" name="Google Shape;627;g39e577b3a2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43" y="1454450"/>
            <a:ext cx="8321314" cy="39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e577b3a2f_0_9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3" name="Google Shape;633;g39e577b3a2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0920692" cy="49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9e577b3a2f_0_1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9" name="Google Shape;639;g39e577b3a2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63" y="1577300"/>
            <a:ext cx="9010677" cy="4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9e577b3a2f_0_2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5" name="Google Shape;645;g39e577b3a2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1887200" cy="173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327e0ca1_0_8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177" name="Google Shape;177;g39d327e0ca1_0_82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Monolitos: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9d327e0ca1_0_82"/>
          <p:cNvSpPr txBox="1"/>
          <p:nvPr/>
        </p:nvSpPr>
        <p:spPr>
          <a:xfrm>
            <a:off x="533401" y="2614175"/>
            <a:ext cx="853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Uma arquitetura monolítica é um modelo tradicional de desenvolvimento de software que usa uma base de código para executar várias funções comerciais.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Todos os componentes de software em um sistema monolítico são interdependentes devido aos mecanismos de troca de dados dentro do sistema.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 restritivo e demorado modificar a arquitetura monolítica, pois pequenas mudanças afetam grandes áreas da base de código.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9d327e0ca1_0_82"/>
          <p:cNvSpPr txBox="1"/>
          <p:nvPr/>
        </p:nvSpPr>
        <p:spPr>
          <a:xfrm>
            <a:off x="7040875" y="6482075"/>
            <a:ext cx="5080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https://aws.amazon.com/pt/compare/the-difference-between-monolithic-and-microservices-architecture/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9d327e0ca1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901" y="2108688"/>
            <a:ext cx="2814298" cy="28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e577b3a2f_0_27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1" name="Google Shape;651;g39e577b3a2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1887199" cy="489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9e577b3a2f_0_33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7" name="Google Shape;657;g39e577b3a2f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0988241" cy="4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e577b3a2f_0_68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3" name="Google Shape;663;g39e577b3a2f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1887199" cy="419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e577b3a2f_0_72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9" name="Google Shape;669;g39e577b3a2f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0444575" cy="49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9e577b3a2f_0_76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5" name="Google Shape;675;g39e577b3a2f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1887200" cy="406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9e577b3a2f_0_80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1" name="Google Shape;681;g39e577b3a2f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550"/>
            <a:ext cx="11887200" cy="442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9e577b3a2f_0_84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700">
                <a:solidFill>
                  <a:schemeClr val="lt1"/>
                </a:solidFill>
              </a:rPr>
              <a:t>Deploy 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7" name="Google Shape;687;g39e577b3a2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75" y="1624150"/>
            <a:ext cx="10761644" cy="492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d327e0ca1_0_11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186" name="Google Shape;186;g39d327e0ca1_0_11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Monolitos: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9d327e0ca1_0_11"/>
          <p:cNvSpPr txBox="1"/>
          <p:nvPr/>
        </p:nvSpPr>
        <p:spPr>
          <a:xfrm>
            <a:off x="533401" y="2614175"/>
            <a:ext cx="853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Simplicidade de desenvolvimento e deploy.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Debugging e testes mais diretos.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Baixa complexidade inici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Desvantagens: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Escalabilidade limitada (você escala tudo, mesmo que apenas uma parte precise).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Dificuldade de manutenção em times grandes.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Deploys lentos e arriscados.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Adoção de novas tecnologias mais difícil.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39d327e0ca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901" y="2108688"/>
            <a:ext cx="2814298" cy="28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d327e0ca1_0_45"/>
          <p:cNvSpPr txBox="1"/>
          <p:nvPr>
            <p:ph type="title"/>
          </p:nvPr>
        </p:nvSpPr>
        <p:spPr>
          <a:xfrm>
            <a:off x="533400" y="298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Arquiteturas:</a:t>
            </a:r>
            <a:endParaRPr/>
          </a:p>
        </p:txBody>
      </p:sp>
      <p:sp>
        <p:nvSpPr>
          <p:cNvPr id="194" name="Google Shape;194;g39d327e0ca1_0_45"/>
          <p:cNvSpPr txBox="1"/>
          <p:nvPr/>
        </p:nvSpPr>
        <p:spPr>
          <a:xfrm>
            <a:off x="533390" y="1941375"/>
            <a:ext cx="332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Monolitos: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9d327e0ca1_0_45"/>
          <p:cNvSpPr txBox="1"/>
          <p:nvPr/>
        </p:nvSpPr>
        <p:spPr>
          <a:xfrm>
            <a:off x="533401" y="2614175"/>
            <a:ext cx="853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Historicamente, o PHP nasceu para aplicações web tudo-em-um, onde o servidor interpreta os arquivos .php e renderiza HTML diretamente.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Tudo — controle, regras de negócio, acesso a dados e views — vive dentro da mesma base de código e do mesmo processo.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39d327e0ca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125" y="2613888"/>
            <a:ext cx="3018936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2022-04-19T23:47:33Z</dcterms:created>
  <dc:creator>Henrique Otsuka</dc:creator>
</cp:coreProperties>
</file>